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1"/>
  </p:sldMasterIdLst>
  <p:notesMasterIdLst>
    <p:notesMasterId r:id="rId21"/>
  </p:notesMasterIdLst>
  <p:sldIdLst>
    <p:sldId id="256" r:id="rId2"/>
    <p:sldId id="257" r:id="rId3"/>
    <p:sldId id="258" r:id="rId4"/>
    <p:sldId id="282" r:id="rId5"/>
    <p:sldId id="259" r:id="rId6"/>
    <p:sldId id="278" r:id="rId7"/>
    <p:sldId id="289" r:id="rId8"/>
    <p:sldId id="280" r:id="rId9"/>
    <p:sldId id="281" r:id="rId10"/>
    <p:sldId id="283" r:id="rId11"/>
    <p:sldId id="270" r:id="rId12"/>
    <p:sldId id="271" r:id="rId13"/>
    <p:sldId id="272" r:id="rId14"/>
    <p:sldId id="274" r:id="rId15"/>
    <p:sldId id="286" r:id="rId16"/>
    <p:sldId id="287" r:id="rId17"/>
    <p:sldId id="268" r:id="rId18"/>
    <p:sldId id="269"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672" autoAdjust="0"/>
  </p:normalViewPr>
  <p:slideViewPr>
    <p:cSldViewPr snapToGrid="0" snapToObjects="1">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FF128-B417-9841-BE65-137D3FEF37A6}" type="datetimeFigureOut">
              <a:rPr lang="en-US" smtClean="0"/>
              <a:t>3/17/2015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72F92-9453-5644-AE9E-D91159433782}" type="slidenum">
              <a:rPr lang="en-US" smtClean="0"/>
              <a:t>‹#›</a:t>
            </a:fld>
            <a:endParaRPr lang="en-US" dirty="0"/>
          </a:p>
        </p:txBody>
      </p:sp>
    </p:spTree>
    <p:extLst>
      <p:ext uri="{BB962C8B-B14F-4D97-AF65-F5344CB8AC3E}">
        <p14:creationId xmlns:p14="http://schemas.microsoft.com/office/powerpoint/2010/main" val="1795067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3</a:t>
            </a:fld>
            <a:endParaRPr lang="en-US" dirty="0"/>
          </a:p>
        </p:txBody>
      </p:sp>
    </p:spTree>
    <p:extLst>
      <p:ext uri="{BB962C8B-B14F-4D97-AF65-F5344CB8AC3E}">
        <p14:creationId xmlns:p14="http://schemas.microsoft.com/office/powerpoint/2010/main" val="321719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19</a:t>
            </a:fld>
            <a:endParaRPr lang="en-US" dirty="0"/>
          </a:p>
        </p:txBody>
      </p:sp>
    </p:spTree>
    <p:extLst>
      <p:ext uri="{BB962C8B-B14F-4D97-AF65-F5344CB8AC3E}">
        <p14:creationId xmlns:p14="http://schemas.microsoft.com/office/powerpoint/2010/main" val="227282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Date Placeholder 4"/>
          <p:cNvSpPr>
            <a:spLocks noGrp="1"/>
          </p:cNvSpPr>
          <p:nvPr>
            <p:ph type="dt" sz="half" idx="10"/>
          </p:nvPr>
        </p:nvSpPr>
        <p:spPr/>
        <p:txBody>
          <a:bodyPr/>
          <a:lstStyle/>
          <a:p>
            <a:fld id="{98AE005C-9D17-E541-ABCD-62F927257E4D}" type="datetimeFigureOut">
              <a:rPr lang="en-US" smtClean="0"/>
              <a:t>3/17/2015</a:t>
            </a:fld>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8AE005C-9D17-E541-ABCD-62F927257E4D}"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19DBE86-3A80-CD4E-9B72-F484621488FF}"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hs.gov/immigration-statistics-publications" TargetMode="External"/><Relationship Id="rId2" Type="http://schemas.openxmlformats.org/officeDocument/2006/relationships/hyperlink" Target="http://www.robparal.com/NatzEligible/Naturalize.html" TargetMode="External"/><Relationship Id="rId1" Type="http://schemas.openxmlformats.org/officeDocument/2006/relationships/slideLayout" Target="../slideLayouts/slideLayout2.xml"/><Relationship Id="rId5" Type="http://schemas.openxmlformats.org/officeDocument/2006/relationships/hyperlink" Target="http://www.immigrationpolicy.org/just-facts/economic-and-political-impact-immigrants-latinos-and-asians-state-state" TargetMode="External"/><Relationship Id="rId4" Type="http://schemas.openxmlformats.org/officeDocument/2006/relationships/hyperlink" Target="http://www.uscis.gov/citizenship/organizations/citizenship-and-integration-grant-program-promising-practice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citiesforcitizenship.org" TargetMode="Externa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obparal.com/" TargetMode="External"/><Relationship Id="rId2" Type="http://schemas.openxmlformats.org/officeDocument/2006/relationships/hyperlink" Target="mailto:rob@robpara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robparal.com/NatzEligible/Naturalize.html"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ity of Los Angel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3669" y="5508537"/>
            <a:ext cx="1154267" cy="1081577"/>
          </a:xfrm>
          <a:prstGeom prst="rect">
            <a:avLst/>
          </a:prstGeom>
        </p:spPr>
      </p:pic>
      <p:sp>
        <p:nvSpPr>
          <p:cNvPr id="5" name="Subtitle 4"/>
          <p:cNvSpPr>
            <a:spLocks noGrp="1"/>
          </p:cNvSpPr>
          <p:nvPr>
            <p:ph type="subTitle" idx="1"/>
          </p:nvPr>
        </p:nvSpPr>
        <p:spPr>
          <a:xfrm rot="10800000" flipV="1">
            <a:off x="1613102" y="133060"/>
            <a:ext cx="5860945" cy="1200440"/>
          </a:xfrm>
        </p:spPr>
        <p:txBody>
          <a:bodyPr>
            <a:normAutofit/>
          </a:bodyPr>
          <a:lstStyle/>
          <a:p>
            <a:endParaRPr lang="en-US" sz="1600" b="1" dirty="0" smtClean="0"/>
          </a:p>
          <a:p>
            <a:endParaRPr lang="en-US" dirty="0"/>
          </a:p>
        </p:txBody>
      </p:sp>
      <p:sp>
        <p:nvSpPr>
          <p:cNvPr id="4" name="Title 3"/>
          <p:cNvSpPr>
            <a:spLocks noGrp="1"/>
          </p:cNvSpPr>
          <p:nvPr>
            <p:ph type="ctrTitle"/>
          </p:nvPr>
        </p:nvSpPr>
        <p:spPr>
          <a:xfrm>
            <a:off x="486833" y="2060689"/>
            <a:ext cx="6987214" cy="2243667"/>
          </a:xfrm>
        </p:spPr>
        <p:txBody>
          <a:bodyPr/>
          <a:lstStyle/>
          <a:p>
            <a:r>
              <a:rPr lang="en-US" sz="3600" dirty="0"/>
              <a:t> </a:t>
            </a:r>
            <a:br>
              <a:rPr lang="en-US" sz="3600" dirty="0"/>
            </a:br>
            <a:r>
              <a:rPr lang="en-US" sz="2400" dirty="0" smtClean="0">
                <a:solidFill>
                  <a:srgbClr val="CF543F"/>
                </a:solidFill>
              </a:rPr>
              <a:t>Finding </a:t>
            </a:r>
            <a:r>
              <a:rPr lang="en-US" sz="2400" dirty="0">
                <a:solidFill>
                  <a:srgbClr val="CF543F"/>
                </a:solidFill>
              </a:rPr>
              <a:t>Eligible Legal Permanent Residents and Using Data to Reduce Naturalization Barriers In Your City</a:t>
            </a:r>
          </a:p>
        </p:txBody>
      </p:sp>
      <p:pic>
        <p:nvPicPr>
          <p:cNvPr id="8" name="Picture 7" descr="citi-r_2c-blu_pos_rgb cop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047" y="5508537"/>
            <a:ext cx="1331672" cy="1081577"/>
          </a:xfrm>
          <a:prstGeom prst="rect">
            <a:avLst/>
          </a:prstGeom>
        </p:spPr>
      </p:pic>
      <p:pic>
        <p:nvPicPr>
          <p:cNvPr id="11" name="Picture 10" descr="City of Chica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331" y="5508537"/>
            <a:ext cx="1042347" cy="1042347"/>
          </a:xfrm>
          <a:prstGeom prst="rect">
            <a:avLst/>
          </a:prstGeom>
        </p:spPr>
      </p:pic>
      <p:pic>
        <p:nvPicPr>
          <p:cNvPr id="13" name="Picture 12" descr="NYC-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9906" y="5547767"/>
            <a:ext cx="1340178" cy="1042347"/>
          </a:xfrm>
          <a:prstGeom prst="rect">
            <a:avLst/>
          </a:prstGeom>
        </p:spPr>
      </p:pic>
      <p:pic>
        <p:nvPicPr>
          <p:cNvPr id="16" name="Picture 15" descr="CP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0084" y="5508537"/>
            <a:ext cx="1365413" cy="906129"/>
          </a:xfrm>
          <a:prstGeom prst="rect">
            <a:avLst/>
          </a:prstGeom>
        </p:spPr>
      </p:pic>
      <p:pic>
        <p:nvPicPr>
          <p:cNvPr id="18" name="Picture 17" descr="NPNA_Logo_rgb_30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4319" y="5551965"/>
            <a:ext cx="1399926" cy="862702"/>
          </a:xfrm>
          <a:prstGeom prst="rect">
            <a:avLst/>
          </a:prstGeom>
        </p:spPr>
      </p:pic>
      <p:pic>
        <p:nvPicPr>
          <p:cNvPr id="2" name="Picture 1" descr="C4C-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76297" y="344621"/>
            <a:ext cx="3568924" cy="1977759"/>
          </a:xfrm>
          <a:prstGeom prst="rect">
            <a:avLst/>
          </a:prstGeom>
        </p:spPr>
      </p:pic>
      <p:sp>
        <p:nvSpPr>
          <p:cNvPr id="6" name="TextBox 5"/>
          <p:cNvSpPr txBox="1"/>
          <p:nvPr/>
        </p:nvSpPr>
        <p:spPr>
          <a:xfrm>
            <a:off x="3079906" y="4647168"/>
            <a:ext cx="1707844" cy="369332"/>
          </a:xfrm>
          <a:prstGeom prst="rect">
            <a:avLst/>
          </a:prstGeom>
          <a:noFill/>
        </p:spPr>
        <p:txBody>
          <a:bodyPr wrap="none" rtlCol="0">
            <a:spAutoFit/>
          </a:bodyPr>
          <a:lstStyle/>
          <a:p>
            <a:r>
              <a:rPr lang="en-US" dirty="0" smtClean="0">
                <a:latin typeface="+mj-lt"/>
              </a:rPr>
              <a:t>March 17, 2015</a:t>
            </a:r>
            <a:endParaRPr lang="en-US" dirty="0">
              <a:latin typeface="+mj-lt"/>
            </a:endParaRPr>
          </a:p>
        </p:txBody>
      </p:sp>
    </p:spTree>
    <p:extLst>
      <p:ext uri="{BB962C8B-B14F-4D97-AF65-F5344CB8AC3E}">
        <p14:creationId xmlns:p14="http://schemas.microsoft.com/office/powerpoint/2010/main" val="260244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Municipal Approach</a:t>
            </a:r>
            <a:br>
              <a:rPr lang="en-US" sz="2800" dirty="0" smtClean="0"/>
            </a:br>
            <a:r>
              <a:rPr lang="en-US" sz="2800" dirty="0" smtClean="0"/>
              <a:t> to  Using Data</a:t>
            </a:r>
            <a:endParaRPr lang="en-US" sz="2800" dirty="0"/>
          </a:p>
        </p:txBody>
      </p:sp>
      <p:sp>
        <p:nvSpPr>
          <p:cNvPr id="3" name="Content Placeholder 2"/>
          <p:cNvSpPr>
            <a:spLocks noGrp="1"/>
          </p:cNvSpPr>
          <p:nvPr>
            <p:ph idx="1"/>
          </p:nvPr>
        </p:nvSpPr>
        <p:spPr/>
        <p:txBody>
          <a:bodyPr/>
          <a:lstStyle/>
          <a:p>
            <a:pPr marL="114300" indent="0" algn="ctr">
              <a:buNone/>
            </a:pPr>
            <a:r>
              <a:rPr lang="en-US" sz="2800" dirty="0" smtClean="0">
                <a:solidFill>
                  <a:schemeClr val="accent2"/>
                </a:solidFill>
              </a:rPr>
              <a:t>City of Nashville, Office of New Americans</a:t>
            </a:r>
          </a:p>
          <a:p>
            <a:pPr marL="114300" indent="0" algn="ctr">
              <a:buNone/>
            </a:pPr>
            <a:endParaRPr lang="en-US" sz="2800" dirty="0" smtClean="0">
              <a:solidFill>
                <a:schemeClr val="accent2"/>
              </a:solidFill>
            </a:endParaRPr>
          </a:p>
          <a:p>
            <a:pPr marL="114300" indent="0" algn="ctr">
              <a:buNone/>
            </a:pPr>
            <a:r>
              <a:rPr lang="en-US" sz="2800" dirty="0" smtClean="0">
                <a:solidFill>
                  <a:schemeClr val="accent2"/>
                </a:solidFill>
              </a:rPr>
              <a:t>Shanna Singh Hughey, Senior Advisor and Director Office of New Americans</a:t>
            </a:r>
          </a:p>
          <a:p>
            <a:pPr marL="114300" indent="0" algn="ctr">
              <a:buNone/>
            </a:pPr>
            <a:endParaRPr lang="en-US" sz="2800" dirty="0" smtClean="0">
              <a:solidFill>
                <a:schemeClr val="accent2"/>
              </a:solidFill>
            </a:endParaRPr>
          </a:p>
          <a:p>
            <a:pPr marL="114300" indent="0" algn="ctr">
              <a:buNone/>
            </a:pPr>
            <a:r>
              <a:rPr lang="en-US" sz="2800" dirty="0" smtClean="0">
                <a:solidFill>
                  <a:schemeClr val="accent2"/>
                </a:solidFill>
              </a:rPr>
              <a:t>Office of Mayor Karl Dean</a:t>
            </a:r>
            <a:endParaRPr lang="en-US" sz="2800" dirty="0">
              <a:solidFill>
                <a:schemeClr val="accent2"/>
              </a:solidFill>
            </a:endParaRPr>
          </a:p>
          <a:p>
            <a:endParaRPr lang="en-US" dirty="0">
              <a:solidFill>
                <a:schemeClr val="accent2"/>
              </a:solidFill>
            </a:endParaRPr>
          </a:p>
        </p:txBody>
      </p:sp>
    </p:spTree>
    <p:extLst>
      <p:ext uri="{BB962C8B-B14F-4D97-AF65-F5344CB8AC3E}">
        <p14:creationId xmlns:p14="http://schemas.microsoft.com/office/powerpoint/2010/main" val="239175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 of Nashville</a:t>
            </a:r>
            <a:endParaRPr lang="en-US" dirty="0"/>
          </a:p>
        </p:txBody>
      </p:sp>
      <p:sp>
        <p:nvSpPr>
          <p:cNvPr id="5" name="Content Placeholder 4"/>
          <p:cNvSpPr>
            <a:spLocks noGrp="1"/>
          </p:cNvSpPr>
          <p:nvPr>
            <p:ph idx="1"/>
          </p:nvPr>
        </p:nvSpPr>
        <p:spPr/>
        <p:txBody>
          <a:bodyPr/>
          <a:lstStyle/>
          <a:p>
            <a:r>
              <a:rPr lang="en-US" b="1" dirty="0" smtClean="0"/>
              <a:t>First question:  </a:t>
            </a:r>
            <a:r>
              <a:rPr lang="en-US" dirty="0" smtClean="0"/>
              <a:t>Do we need a Mayor’s Office of New Americans?  </a:t>
            </a:r>
          </a:p>
          <a:p>
            <a:pPr marL="114300" indent="0">
              <a:buNone/>
            </a:pPr>
            <a:endParaRPr lang="en-US" sz="1200" dirty="0" smtClean="0"/>
          </a:p>
          <a:p>
            <a:r>
              <a:rPr lang="en-US" b="1" dirty="0" smtClean="0"/>
              <a:t>Demographic data: </a:t>
            </a:r>
          </a:p>
          <a:p>
            <a:pPr lvl="1"/>
            <a:r>
              <a:rPr lang="en-US" dirty="0" smtClean="0"/>
              <a:t>New Americans now make up more than 12% of Nashville’s overall population.</a:t>
            </a:r>
          </a:p>
          <a:p>
            <a:pPr marL="411480" lvl="1" indent="0">
              <a:buNone/>
            </a:pPr>
            <a:endParaRPr lang="en-US" sz="1200" dirty="0" smtClean="0"/>
          </a:p>
          <a:p>
            <a:pPr lvl="1"/>
            <a:r>
              <a:rPr lang="en-US" dirty="0" smtClean="0"/>
              <a:t>Between 2000 and 2012: </a:t>
            </a:r>
          </a:p>
          <a:p>
            <a:pPr lvl="2"/>
            <a:r>
              <a:rPr lang="en-US" dirty="0" smtClean="0"/>
              <a:t>Nashville’s foreign-born population grew by more than 86%, while the native-born population grew by 11%. </a:t>
            </a:r>
          </a:p>
          <a:p>
            <a:pPr lvl="2"/>
            <a:endParaRPr lang="en-US" sz="1200" dirty="0" smtClean="0"/>
          </a:p>
          <a:p>
            <a:pPr lvl="2"/>
            <a:r>
              <a:rPr lang="en-US" dirty="0" smtClean="0"/>
              <a:t>Immigrants accounted for nearly 60% of Nashville’s overall population growth. </a:t>
            </a:r>
          </a:p>
          <a:p>
            <a:pPr lvl="2"/>
            <a:endParaRPr lang="en-US" dirty="0" smtClean="0"/>
          </a:p>
          <a:p>
            <a:pPr lvl="2"/>
            <a:endParaRPr lang="en-US" b="1" dirty="0"/>
          </a:p>
        </p:txBody>
      </p:sp>
    </p:spTree>
    <p:extLst>
      <p:ext uri="{BB962C8B-B14F-4D97-AF65-F5344CB8AC3E}">
        <p14:creationId xmlns:p14="http://schemas.microsoft.com/office/powerpoint/2010/main" val="305505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398115"/>
            <a:ext cx="8260672" cy="1049684"/>
          </a:xfrm>
        </p:spPr>
        <p:txBody>
          <a:bodyPr>
            <a:normAutofit fontScale="90000"/>
          </a:bodyPr>
          <a:lstStyle/>
          <a:p>
            <a:r>
              <a:rPr lang="en-US" sz="2400" b="1" dirty="0"/>
              <a:t>Second question:  </a:t>
            </a:r>
            <a:r>
              <a:rPr lang="en-US" sz="2400" dirty="0"/>
              <a:t>How should the office be structured?  </a:t>
            </a:r>
            <a:br>
              <a:rPr lang="en-US" sz="2400" dirty="0"/>
            </a:br>
            <a:endParaRPr lang="en-US" sz="2400" dirty="0"/>
          </a:p>
        </p:txBody>
      </p:sp>
      <p:sp>
        <p:nvSpPr>
          <p:cNvPr id="3" name="Content Placeholder 2"/>
          <p:cNvSpPr>
            <a:spLocks noGrp="1"/>
          </p:cNvSpPr>
          <p:nvPr>
            <p:ph idx="1"/>
          </p:nvPr>
        </p:nvSpPr>
        <p:spPr/>
        <p:txBody>
          <a:bodyPr/>
          <a:lstStyle/>
          <a:p>
            <a:pPr marL="114300" indent="0">
              <a:buNone/>
            </a:pPr>
            <a:endParaRPr lang="en-US" sz="1200" dirty="0"/>
          </a:p>
          <a:p>
            <a:endParaRPr lang="en-US" dirty="0"/>
          </a:p>
        </p:txBody>
      </p:sp>
      <p:pic>
        <p:nvPicPr>
          <p:cNvPr id="7" name="Picture 6" descr="3.17.15-C4C Table - Microsoft Word"/>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07978" y="1752600"/>
            <a:ext cx="6047030" cy="4658833"/>
          </a:xfrm>
          <a:prstGeom prst="rect">
            <a:avLst/>
          </a:prstGeom>
        </p:spPr>
      </p:pic>
    </p:spTree>
    <p:extLst>
      <p:ext uri="{BB962C8B-B14F-4D97-AF65-F5344CB8AC3E}">
        <p14:creationId xmlns:p14="http://schemas.microsoft.com/office/powerpoint/2010/main" val="2018842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58" y="419007"/>
            <a:ext cx="8260672" cy="1039427"/>
          </a:xfrm>
        </p:spPr>
        <p:txBody>
          <a:bodyPr>
            <a:normAutofit/>
          </a:bodyPr>
          <a:lstStyle/>
          <a:p>
            <a:r>
              <a:rPr lang="en-US" dirty="0" smtClean="0"/>
              <a:t>City </a:t>
            </a:r>
            <a:r>
              <a:rPr lang="en-US" dirty="0"/>
              <a:t>of Nashville</a:t>
            </a:r>
          </a:p>
        </p:txBody>
      </p:sp>
      <p:sp>
        <p:nvSpPr>
          <p:cNvPr id="3" name="Content Placeholder 2"/>
          <p:cNvSpPr>
            <a:spLocks noGrp="1"/>
          </p:cNvSpPr>
          <p:nvPr>
            <p:ph idx="1"/>
          </p:nvPr>
        </p:nvSpPr>
        <p:spPr/>
        <p:txBody>
          <a:bodyPr/>
          <a:lstStyle/>
          <a:p>
            <a:r>
              <a:rPr lang="en-US" b="1" dirty="0" smtClean="0"/>
              <a:t>Third </a:t>
            </a:r>
            <a:r>
              <a:rPr lang="en-US" b="1" dirty="0"/>
              <a:t>question: </a:t>
            </a:r>
            <a:r>
              <a:rPr lang="en-US" b="1" dirty="0" smtClean="0"/>
              <a:t> </a:t>
            </a:r>
            <a:r>
              <a:rPr lang="en-US" dirty="0" smtClean="0"/>
              <a:t>What should the office do? </a:t>
            </a:r>
          </a:p>
          <a:p>
            <a:endParaRPr lang="en-US" dirty="0"/>
          </a:p>
          <a:p>
            <a:endParaRPr lang="en-US" dirty="0"/>
          </a:p>
        </p:txBody>
      </p:sp>
      <p:pic>
        <p:nvPicPr>
          <p:cNvPr id="1026" name="Picture 2" descr="\\HOBVMISFS06\MayorData$\Recovery Team\RECOVERY TEAM\Shanna\Immigration\Office of New Americans\Oct. 2 Panel\MONA Panel Invi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612" y="2307264"/>
            <a:ext cx="3275323" cy="428492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5166" y="2307264"/>
            <a:ext cx="3083440" cy="20579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6943" y="4401716"/>
            <a:ext cx="3359886" cy="2242359"/>
          </a:xfrm>
          <a:prstGeom prst="rect">
            <a:avLst/>
          </a:prstGeom>
        </p:spPr>
      </p:pic>
    </p:spTree>
    <p:extLst>
      <p:ext uri="{BB962C8B-B14F-4D97-AF65-F5344CB8AC3E}">
        <p14:creationId xmlns:p14="http://schemas.microsoft.com/office/powerpoint/2010/main" val="1741728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 </a:t>
            </a:r>
            <a:r>
              <a:rPr lang="en-US" dirty="0"/>
              <a:t>of Nashville</a:t>
            </a:r>
          </a:p>
        </p:txBody>
      </p:sp>
      <p:sp>
        <p:nvSpPr>
          <p:cNvPr id="3" name="Content Placeholder 2"/>
          <p:cNvSpPr>
            <a:spLocks noGrp="1"/>
          </p:cNvSpPr>
          <p:nvPr>
            <p:ph idx="1"/>
          </p:nvPr>
        </p:nvSpPr>
        <p:spPr/>
        <p:txBody>
          <a:bodyPr/>
          <a:lstStyle/>
          <a:p>
            <a:pPr marL="114300" indent="0" algn="ctr">
              <a:buNone/>
            </a:pPr>
            <a:r>
              <a:rPr lang="en-US" b="1" dirty="0" smtClean="0"/>
              <a:t>Pathway for New Americans</a:t>
            </a:r>
          </a:p>
          <a:p>
            <a:pPr marL="114300" indent="0">
              <a:buNone/>
            </a:pP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712" y="2456121"/>
            <a:ext cx="3971900" cy="29789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2827" y="2456121"/>
            <a:ext cx="4466154" cy="2978925"/>
          </a:xfrm>
          <a:prstGeom prst="rect">
            <a:avLst/>
          </a:prstGeom>
        </p:spPr>
      </p:pic>
    </p:spTree>
    <p:extLst>
      <p:ext uri="{BB962C8B-B14F-4D97-AF65-F5344CB8AC3E}">
        <p14:creationId xmlns:p14="http://schemas.microsoft.com/office/powerpoint/2010/main" val="273438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Community </a:t>
            </a:r>
            <a:r>
              <a:rPr lang="en-US" dirty="0" smtClean="0"/>
              <a:t>Partner’s </a:t>
            </a:r>
            <a:r>
              <a:rPr lang="en-US" dirty="0" smtClean="0"/>
              <a:t>Approach</a:t>
            </a:r>
            <a:endParaRPr lang="en-US" dirty="0"/>
          </a:p>
        </p:txBody>
      </p:sp>
      <p:sp>
        <p:nvSpPr>
          <p:cNvPr id="7" name="TextBox 6"/>
          <p:cNvSpPr txBox="1"/>
          <p:nvPr/>
        </p:nvSpPr>
        <p:spPr>
          <a:xfrm>
            <a:off x="2837656" y="5614011"/>
            <a:ext cx="3584636" cy="646331"/>
          </a:xfrm>
          <a:prstGeom prst="rect">
            <a:avLst/>
          </a:prstGeom>
          <a:noFill/>
        </p:spPr>
        <p:txBody>
          <a:bodyPr wrap="none" rtlCol="0">
            <a:spAutoFit/>
          </a:bodyPr>
          <a:lstStyle/>
          <a:p>
            <a:pPr algn="ctr"/>
            <a:r>
              <a:rPr lang="en-US" dirty="0" err="1" smtClean="0">
                <a:solidFill>
                  <a:srgbClr val="CF543F"/>
                </a:solidFill>
              </a:rPr>
              <a:t>Camila</a:t>
            </a:r>
            <a:r>
              <a:rPr lang="en-US" dirty="0" smtClean="0">
                <a:solidFill>
                  <a:srgbClr val="CF543F"/>
                </a:solidFill>
              </a:rPr>
              <a:t> </a:t>
            </a:r>
            <a:r>
              <a:rPr lang="en-US" dirty="0" err="1" smtClean="0">
                <a:solidFill>
                  <a:srgbClr val="CF543F"/>
                </a:solidFill>
              </a:rPr>
              <a:t>Fyler</a:t>
            </a:r>
            <a:r>
              <a:rPr lang="en-US" dirty="0" smtClean="0">
                <a:solidFill>
                  <a:srgbClr val="CF543F"/>
                </a:solidFill>
              </a:rPr>
              <a:t/>
            </a:r>
            <a:br>
              <a:rPr lang="en-US" dirty="0" smtClean="0">
                <a:solidFill>
                  <a:srgbClr val="CF543F"/>
                </a:solidFill>
              </a:rPr>
            </a:br>
            <a:r>
              <a:rPr lang="en-US" dirty="0" smtClean="0">
                <a:solidFill>
                  <a:srgbClr val="CF543F"/>
                </a:solidFill>
              </a:rPr>
              <a:t>Immigration Services Manager</a:t>
            </a:r>
            <a:endParaRPr lang="en-US" dirty="0">
              <a:solidFill>
                <a:srgbClr val="CF543F"/>
              </a:solidFill>
            </a:endParaRPr>
          </a:p>
        </p:txBody>
      </p:sp>
      <p:pic>
        <p:nvPicPr>
          <p:cNvPr id="9" name="Picture 8" descr="TIRRC logo 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703" y="1253768"/>
            <a:ext cx="3605712" cy="4152032"/>
          </a:xfrm>
          <a:prstGeom prst="rect">
            <a:avLst/>
          </a:prstGeom>
        </p:spPr>
      </p:pic>
    </p:spTree>
    <p:extLst>
      <p:ext uri="{BB962C8B-B14F-4D97-AF65-F5344CB8AC3E}">
        <p14:creationId xmlns:p14="http://schemas.microsoft.com/office/powerpoint/2010/main" val="96050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Tennessee Immigrant &amp; Refugee  Rights Coalition</a:t>
            </a:r>
            <a:endParaRPr lang="en-US" dirty="0"/>
          </a:p>
        </p:txBody>
      </p:sp>
      <p:sp>
        <p:nvSpPr>
          <p:cNvPr id="3" name="Content Placeholder 2"/>
          <p:cNvSpPr>
            <a:spLocks noGrp="1"/>
          </p:cNvSpPr>
          <p:nvPr>
            <p:ph idx="1"/>
          </p:nvPr>
        </p:nvSpPr>
        <p:spPr>
          <a:xfrm>
            <a:off x="457200" y="1906156"/>
            <a:ext cx="8229600" cy="4373563"/>
          </a:xfrm>
        </p:spPr>
        <p:txBody>
          <a:bodyPr/>
          <a:lstStyle/>
          <a:p>
            <a:r>
              <a:rPr lang="en-US" dirty="0" smtClean="0"/>
              <a:t>Began naturalization programming in 2007</a:t>
            </a:r>
          </a:p>
          <a:p>
            <a:r>
              <a:rPr lang="en-US" dirty="0" smtClean="0"/>
              <a:t>In 2012, </a:t>
            </a:r>
            <a:r>
              <a:rPr lang="en-US" dirty="0" smtClean="0"/>
              <a:t>participated in Become a Citizen Now campaign with National Partnership for New Americans</a:t>
            </a:r>
          </a:p>
          <a:p>
            <a:r>
              <a:rPr lang="en-US" dirty="0" smtClean="0"/>
              <a:t>Have </a:t>
            </a:r>
            <a:r>
              <a:rPr lang="en-US" dirty="0" smtClean="0"/>
              <a:t>assisted </a:t>
            </a:r>
            <a:r>
              <a:rPr lang="en-US" dirty="0" smtClean="0"/>
              <a:t>500 </a:t>
            </a:r>
            <a:r>
              <a:rPr lang="en-US" dirty="0" smtClean="0"/>
              <a:t>individuals with the naturalization process</a:t>
            </a:r>
          </a:p>
          <a:p>
            <a:r>
              <a:rPr lang="en-US" dirty="0" smtClean="0"/>
              <a:t>Effective Partnerships with the Office of New Americans in Nashville and the City of Chattanooga to reach more </a:t>
            </a:r>
            <a:r>
              <a:rPr lang="en-US" dirty="0" smtClean="0"/>
              <a:t>LPRs </a:t>
            </a:r>
            <a:r>
              <a:rPr lang="en-US" dirty="0" smtClean="0"/>
              <a:t>collectively</a:t>
            </a:r>
          </a:p>
          <a:p>
            <a:r>
              <a:rPr lang="en-US" dirty="0" smtClean="0"/>
              <a:t>Experts at using </a:t>
            </a:r>
            <a:r>
              <a:rPr lang="en-US" dirty="0" smtClean="0"/>
              <a:t>community </a:t>
            </a:r>
            <a:r>
              <a:rPr lang="en-US" dirty="0" smtClean="0"/>
              <a:t>data </a:t>
            </a:r>
            <a:endParaRPr lang="en-US" dirty="0"/>
          </a:p>
        </p:txBody>
      </p:sp>
    </p:spTree>
    <p:extLst>
      <p:ext uri="{BB962C8B-B14F-4D97-AF65-F5344CB8AC3E}">
        <p14:creationId xmlns:p14="http://schemas.microsoft.com/office/powerpoint/2010/main" val="337846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1" name="Picture 20" descr="Question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752600"/>
            <a:ext cx="2425700" cy="3340100"/>
          </a:xfrm>
          <a:prstGeom prst="rect">
            <a:avLst/>
          </a:prstGeom>
        </p:spPr>
      </p:pic>
    </p:spTree>
    <p:extLst>
      <p:ext uri="{BB962C8B-B14F-4D97-AF65-F5344CB8AC3E}">
        <p14:creationId xmlns:p14="http://schemas.microsoft.com/office/powerpoint/2010/main" val="3459832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a:bodyPr>
          <a:lstStyle/>
          <a:p>
            <a:r>
              <a:rPr lang="en-US" dirty="0">
                <a:solidFill>
                  <a:schemeClr val="accent2"/>
                </a:solidFill>
                <a:hlinkClick r:id="rId2"/>
              </a:rPr>
              <a:t>http://</a:t>
            </a:r>
            <a:r>
              <a:rPr lang="en-US" dirty="0" smtClean="0">
                <a:solidFill>
                  <a:schemeClr val="accent2"/>
                </a:solidFill>
                <a:hlinkClick r:id="rId2"/>
              </a:rPr>
              <a:t>www.robparal.com/NatzEligible/Naturalize.html</a:t>
            </a:r>
            <a:r>
              <a:rPr lang="en-US" dirty="0" smtClean="0">
                <a:solidFill>
                  <a:schemeClr val="accent2"/>
                </a:solidFill>
              </a:rPr>
              <a:t> </a:t>
            </a:r>
            <a:br>
              <a:rPr lang="en-US" dirty="0" smtClean="0">
                <a:solidFill>
                  <a:schemeClr val="accent2"/>
                </a:solidFill>
              </a:rPr>
            </a:br>
            <a:endParaRPr lang="en-US" dirty="0" smtClean="0">
              <a:solidFill>
                <a:schemeClr val="accent2"/>
              </a:solidFill>
            </a:endParaRPr>
          </a:p>
          <a:p>
            <a:r>
              <a:rPr lang="en-US" dirty="0">
                <a:solidFill>
                  <a:schemeClr val="accent2"/>
                </a:solidFill>
                <a:hlinkClick r:id="rId3"/>
              </a:rPr>
              <a:t>http://www.dhs.gov/immigration-statistics-publications</a:t>
            </a:r>
            <a:endParaRPr lang="en-US" dirty="0" smtClean="0">
              <a:solidFill>
                <a:schemeClr val="accent2"/>
              </a:solidFill>
            </a:endParaRPr>
          </a:p>
          <a:p>
            <a:pPr marL="114300" indent="0">
              <a:buNone/>
            </a:pPr>
            <a:endParaRPr lang="en-US" dirty="0" smtClean="0">
              <a:solidFill>
                <a:schemeClr val="accent2"/>
              </a:solidFill>
            </a:endParaRPr>
          </a:p>
          <a:p>
            <a:r>
              <a:rPr lang="en-US" dirty="0">
                <a:solidFill>
                  <a:schemeClr val="accent2"/>
                </a:solidFill>
                <a:hlinkClick r:id="rId4"/>
              </a:rPr>
              <a:t>http://www.uscis.gov/citizenship/organizations/citizenship-and-integration-grant-program-promising-practices</a:t>
            </a:r>
            <a:endParaRPr lang="en-US" dirty="0">
              <a:solidFill>
                <a:schemeClr val="accent2"/>
              </a:solidFill>
            </a:endParaRPr>
          </a:p>
          <a:p>
            <a:pPr marL="114300" indent="0">
              <a:buNone/>
            </a:pPr>
            <a:endParaRPr lang="en-US" dirty="0">
              <a:solidFill>
                <a:schemeClr val="accent2"/>
              </a:solidFill>
            </a:endParaRPr>
          </a:p>
          <a:p>
            <a:r>
              <a:rPr lang="en-US" dirty="0">
                <a:solidFill>
                  <a:schemeClr val="accent2"/>
                </a:solidFill>
                <a:hlinkClick r:id="rId5"/>
              </a:rPr>
              <a:t>http://</a:t>
            </a:r>
            <a:r>
              <a:rPr lang="en-US" dirty="0" smtClean="0">
                <a:solidFill>
                  <a:schemeClr val="accent2"/>
                </a:solidFill>
                <a:hlinkClick r:id="rId5"/>
              </a:rPr>
              <a:t>www.immigrationpolicy.org/just-facts/economic-and-political-impact-immigrants-latinos-and-asians-state-state</a:t>
            </a:r>
            <a:r>
              <a:rPr lang="en-US"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197883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Thank you For Joining us!</a:t>
            </a:r>
            <a:endParaRPr lang="en-US" sz="2800" dirty="0"/>
          </a:p>
        </p:txBody>
      </p:sp>
      <p:pic>
        <p:nvPicPr>
          <p:cNvPr id="6" name="Content Placeholder 5" descr="NALEO.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26128" y="5420178"/>
            <a:ext cx="1680015" cy="1048442"/>
          </a:xfrm>
        </p:spPr>
      </p:pic>
      <p:pic>
        <p:nvPicPr>
          <p:cNvPr id="7" name="Picture 6" descr="AFL-CIO 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8657" y="5664939"/>
            <a:ext cx="1180340" cy="701440"/>
          </a:xfrm>
          <a:prstGeom prst="rect">
            <a:avLst/>
          </a:prstGeom>
        </p:spPr>
      </p:pic>
      <p:pic>
        <p:nvPicPr>
          <p:cNvPr id="8" name="Picture 7" descr="Welcoming America Logo - JPE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2294" y="5420178"/>
            <a:ext cx="1750714" cy="997780"/>
          </a:xfrm>
          <a:prstGeom prst="rect">
            <a:avLst/>
          </a:prstGeom>
        </p:spPr>
      </p:pic>
      <p:pic>
        <p:nvPicPr>
          <p:cNvPr id="9" name="Picture 8" descr="SEIU 32bjLOGO-OFFICIAL-PMS[1] copy.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2825" y="5547736"/>
            <a:ext cx="625555" cy="684358"/>
          </a:xfrm>
          <a:prstGeom prst="rect">
            <a:avLst/>
          </a:prstGeom>
        </p:spPr>
      </p:pic>
      <p:pic>
        <p:nvPicPr>
          <p:cNvPr id="10" name="Picture 9" descr="NFCDU.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66946" y="5369516"/>
            <a:ext cx="1322979" cy="1048442"/>
          </a:xfrm>
          <a:prstGeom prst="rect">
            <a:avLst/>
          </a:prstGeom>
        </p:spPr>
      </p:pic>
      <p:sp>
        <p:nvSpPr>
          <p:cNvPr id="11" name="TextBox 10"/>
          <p:cNvSpPr txBox="1"/>
          <p:nvPr/>
        </p:nvSpPr>
        <p:spPr>
          <a:xfrm>
            <a:off x="2748650" y="5549736"/>
            <a:ext cx="184666" cy="369332"/>
          </a:xfrm>
          <a:prstGeom prst="rect">
            <a:avLst/>
          </a:prstGeom>
          <a:noFill/>
        </p:spPr>
        <p:txBody>
          <a:bodyPr wrap="none" rtlCol="0">
            <a:spAutoFit/>
          </a:bodyPr>
          <a:lstStyle/>
          <a:p>
            <a:endParaRPr lang="en-US" dirty="0"/>
          </a:p>
        </p:txBody>
      </p:sp>
      <p:sp>
        <p:nvSpPr>
          <p:cNvPr id="12" name="TextBox 11"/>
          <p:cNvSpPr txBox="1"/>
          <p:nvPr/>
        </p:nvSpPr>
        <p:spPr>
          <a:xfrm>
            <a:off x="745587" y="4466071"/>
            <a:ext cx="8087421" cy="954107"/>
          </a:xfrm>
          <a:prstGeom prst="rect">
            <a:avLst/>
          </a:prstGeom>
          <a:noFill/>
        </p:spPr>
        <p:txBody>
          <a:bodyPr wrap="square" rtlCol="0">
            <a:spAutoFit/>
          </a:bodyPr>
          <a:lstStyle/>
          <a:p>
            <a:pPr algn="ctr"/>
            <a:r>
              <a:rPr lang="en-US" sz="2800" dirty="0" smtClean="0">
                <a:solidFill>
                  <a:schemeClr val="accent6">
                    <a:lumMod val="50000"/>
                  </a:schemeClr>
                </a:solidFill>
                <a:hlinkClick r:id="rId8"/>
              </a:rPr>
              <a:t>www.citiesforcitizenship.org</a:t>
            </a:r>
            <a:endParaRPr lang="en-US" sz="2800" dirty="0">
              <a:solidFill>
                <a:schemeClr val="accent6">
                  <a:lumMod val="50000"/>
                </a:schemeClr>
              </a:solidFill>
            </a:endParaRPr>
          </a:p>
          <a:p>
            <a:pPr algn="ctr"/>
            <a:r>
              <a:rPr lang="en-US" sz="2800" dirty="0" smtClean="0">
                <a:solidFill>
                  <a:schemeClr val="accent2"/>
                </a:solidFill>
              </a:rPr>
              <a:t> </a:t>
            </a:r>
            <a:r>
              <a:rPr lang="en-US" sz="1400" dirty="0" smtClean="0">
                <a:solidFill>
                  <a:schemeClr val="accent2"/>
                </a:solidFill>
              </a:rPr>
              <a:t>For more information contact </a:t>
            </a:r>
            <a:r>
              <a:rPr lang="en-US" sz="1400" dirty="0" smtClean="0">
                <a:solidFill>
                  <a:schemeClr val="accent2"/>
                </a:solidFill>
              </a:rPr>
              <a:t>cities4citizenship@populardemocracy.org</a:t>
            </a:r>
            <a:endParaRPr lang="en-US" sz="1400" dirty="0">
              <a:solidFill>
                <a:schemeClr val="accent2"/>
              </a:solidFill>
            </a:endParaRPr>
          </a:p>
        </p:txBody>
      </p:sp>
      <p:pic>
        <p:nvPicPr>
          <p:cNvPr id="13" name="Picture 12" descr="C4C-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3316" y="1167789"/>
            <a:ext cx="3095120" cy="1486310"/>
          </a:xfrm>
          <a:prstGeom prst="rect">
            <a:avLst/>
          </a:prstGeom>
        </p:spPr>
      </p:pic>
      <p:sp>
        <p:nvSpPr>
          <p:cNvPr id="14" name="TextBox 13"/>
          <p:cNvSpPr txBox="1"/>
          <p:nvPr/>
        </p:nvSpPr>
        <p:spPr>
          <a:xfrm>
            <a:off x="985723" y="3033366"/>
            <a:ext cx="7142534" cy="1200329"/>
          </a:xfrm>
          <a:prstGeom prst="rect">
            <a:avLst/>
          </a:prstGeom>
          <a:noFill/>
        </p:spPr>
        <p:txBody>
          <a:bodyPr wrap="square" rtlCol="0">
            <a:spAutoFit/>
          </a:bodyPr>
          <a:lstStyle/>
          <a:p>
            <a:pPr algn="just"/>
            <a:r>
              <a:rPr lang="en-US" dirty="0"/>
              <a:t>Atlanta, GA · Baltimore, MD · Boston, MA · Chattanooga, TN · Chicago, </a:t>
            </a:r>
            <a:r>
              <a:rPr lang="en-US" dirty="0" smtClean="0"/>
              <a:t>IL </a:t>
            </a:r>
            <a:r>
              <a:rPr lang="en-US" dirty="0"/>
              <a:t>· Denver, CO · Los Angeles, </a:t>
            </a:r>
            <a:r>
              <a:rPr lang="en-US" dirty="0" smtClean="0"/>
              <a:t>CA · Nashville</a:t>
            </a:r>
            <a:r>
              <a:rPr lang="en-US" dirty="0"/>
              <a:t>, TN · New York, </a:t>
            </a:r>
            <a:r>
              <a:rPr lang="en-US" dirty="0" smtClean="0"/>
              <a:t>NY </a:t>
            </a:r>
            <a:r>
              <a:rPr lang="en-US" dirty="0"/>
              <a:t>· Milwaukee, WI </a:t>
            </a:r>
            <a:r>
              <a:rPr lang="en-US" dirty="0" smtClean="0"/>
              <a:t>· Philadelphia</a:t>
            </a:r>
            <a:r>
              <a:rPr lang="en-US" dirty="0"/>
              <a:t>, PA · Pittsburgh, PA · Seattle, WA </a:t>
            </a:r>
            <a:r>
              <a:rPr lang="en-US" dirty="0" smtClean="0"/>
              <a:t>· Washington</a:t>
            </a:r>
            <a:r>
              <a:rPr lang="en-US" dirty="0"/>
              <a:t>, DC</a:t>
            </a:r>
          </a:p>
        </p:txBody>
      </p:sp>
    </p:spTree>
    <p:extLst>
      <p:ext uri="{BB962C8B-B14F-4D97-AF65-F5344CB8AC3E}">
        <p14:creationId xmlns:p14="http://schemas.microsoft.com/office/powerpoint/2010/main" val="297843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31139"/>
            <a:ext cx="8260672" cy="1039427"/>
          </a:xfrm>
        </p:spPr>
        <p:txBody>
          <a:bodyPr>
            <a:normAutofit/>
          </a:bodyPr>
          <a:lstStyle/>
          <a:p>
            <a:r>
              <a:rPr lang="en-US" sz="2000" b="1" dirty="0" smtClean="0"/>
              <a:t>About the Initiative</a:t>
            </a:r>
            <a:endParaRPr lang="en-US" sz="2000" b="1" dirty="0"/>
          </a:p>
        </p:txBody>
      </p:sp>
      <p:sp>
        <p:nvSpPr>
          <p:cNvPr id="3" name="Content Placeholder 2"/>
          <p:cNvSpPr>
            <a:spLocks noGrp="1"/>
          </p:cNvSpPr>
          <p:nvPr>
            <p:ph idx="1"/>
          </p:nvPr>
        </p:nvSpPr>
        <p:spPr>
          <a:xfrm>
            <a:off x="457200" y="1752600"/>
            <a:ext cx="8229600" cy="4881883"/>
          </a:xfrm>
        </p:spPr>
        <p:txBody>
          <a:bodyPr>
            <a:normAutofit/>
          </a:bodyPr>
          <a:lstStyle/>
          <a:p>
            <a:pPr marL="114300" indent="0">
              <a:buNone/>
            </a:pPr>
            <a:r>
              <a:rPr lang="en-US" sz="1800" dirty="0">
                <a:solidFill>
                  <a:schemeClr val="accent2"/>
                </a:solidFill>
              </a:rPr>
              <a:t>Cities for </a:t>
            </a:r>
            <a:r>
              <a:rPr lang="en-US" sz="1800" dirty="0" smtClean="0">
                <a:solidFill>
                  <a:schemeClr val="accent2"/>
                </a:solidFill>
              </a:rPr>
              <a:t>Citizenship (C4C) </a:t>
            </a:r>
            <a:r>
              <a:rPr lang="en-US" sz="1800" dirty="0">
                <a:solidFill>
                  <a:schemeClr val="accent2"/>
                </a:solidFill>
              </a:rPr>
              <a:t>is a major national initiative aimed at increasing citizenship among eligible U.S. permanent residents and encouraging cities across the country to invest in citizenship </a:t>
            </a:r>
            <a:r>
              <a:rPr lang="en-US" sz="1800" dirty="0" smtClean="0">
                <a:solidFill>
                  <a:schemeClr val="accent2"/>
                </a:solidFill>
              </a:rPr>
              <a:t>programs. </a:t>
            </a:r>
            <a:r>
              <a:rPr lang="en-US" sz="1800" dirty="0" smtClean="0">
                <a:solidFill>
                  <a:srgbClr val="CF543F"/>
                </a:solidFill>
              </a:rPr>
              <a:t>C4C </a:t>
            </a:r>
            <a:r>
              <a:rPr lang="en-US" sz="1800" dirty="0" smtClean="0">
                <a:solidFill>
                  <a:srgbClr val="CF543F"/>
                </a:solidFill>
              </a:rPr>
              <a:t>is chaired </a:t>
            </a:r>
            <a:r>
              <a:rPr lang="en-US" sz="1800" dirty="0">
                <a:solidFill>
                  <a:srgbClr val="CF543F"/>
                </a:solidFill>
              </a:rPr>
              <a:t>by New York City Mayor Bill de Blasio, Chicago Mayor Rahm Emanuel, and Los Angeles Mayor Eric Garcetti, with support from the Center for Popular Democracy and the National Partnership for New Americans. Citi </a:t>
            </a:r>
            <a:r>
              <a:rPr lang="en-US" sz="1800" dirty="0" smtClean="0">
                <a:solidFill>
                  <a:srgbClr val="CF543F"/>
                </a:solidFill>
              </a:rPr>
              <a:t>Community Development </a:t>
            </a:r>
            <a:r>
              <a:rPr lang="en-US" sz="1800" dirty="0">
                <a:solidFill>
                  <a:srgbClr val="CF543F"/>
                </a:solidFill>
              </a:rPr>
              <a:t>is the Founding Corporate </a:t>
            </a:r>
            <a:r>
              <a:rPr lang="en-US" sz="1800" dirty="0" smtClean="0">
                <a:solidFill>
                  <a:srgbClr val="CF543F"/>
                </a:solidFill>
              </a:rPr>
              <a:t>Partner.</a:t>
            </a:r>
            <a:endParaRPr lang="en-US" sz="1800" dirty="0">
              <a:solidFill>
                <a:srgbClr val="CF543F"/>
              </a:solidFill>
            </a:endParaRPr>
          </a:p>
          <a:p>
            <a:pPr marL="114300" indent="0" algn="ctr">
              <a:buNone/>
            </a:pPr>
            <a:r>
              <a:rPr lang="en-US" sz="1800" dirty="0" smtClean="0">
                <a:solidFill>
                  <a:srgbClr val="CF543F"/>
                </a:solidFill>
              </a:rPr>
              <a:t>Participating Cities: </a:t>
            </a:r>
            <a:endParaRPr lang="en-US" sz="1800" dirty="0">
              <a:solidFill>
                <a:srgbClr val="CF543F"/>
              </a:solidFill>
            </a:endParaRPr>
          </a:p>
        </p:txBody>
      </p:sp>
      <p:pic>
        <p:nvPicPr>
          <p:cNvPr id="4" name="Picture 3" descr="C4C-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000" y="63500"/>
            <a:ext cx="2921000" cy="1689100"/>
          </a:xfrm>
          <a:prstGeom prst="rect">
            <a:avLst/>
          </a:prstGeom>
        </p:spPr>
      </p:pic>
      <p:sp>
        <p:nvSpPr>
          <p:cNvPr id="5" name="TextBox 4"/>
          <p:cNvSpPr txBox="1"/>
          <p:nvPr/>
        </p:nvSpPr>
        <p:spPr>
          <a:xfrm>
            <a:off x="604785" y="4410887"/>
            <a:ext cx="7903357" cy="1200329"/>
          </a:xfrm>
          <a:prstGeom prst="rect">
            <a:avLst/>
          </a:prstGeom>
          <a:noFill/>
        </p:spPr>
        <p:txBody>
          <a:bodyPr wrap="square" rtlCol="0">
            <a:spAutoFit/>
          </a:bodyPr>
          <a:lstStyle/>
          <a:p>
            <a:pPr algn="ctr"/>
            <a:r>
              <a:rPr lang="en-US" b="1" dirty="0">
                <a:solidFill>
                  <a:schemeClr val="accent6">
                    <a:lumMod val="75000"/>
                  </a:schemeClr>
                </a:solidFill>
              </a:rPr>
              <a:t>Atlanta, GA · Baltimore, MD · Boston, MA · Chattanooga, TN · Chicago, </a:t>
            </a:r>
            <a:r>
              <a:rPr lang="en-US" b="1" dirty="0" smtClean="0">
                <a:solidFill>
                  <a:schemeClr val="accent6">
                    <a:lumMod val="75000"/>
                  </a:schemeClr>
                </a:solidFill>
              </a:rPr>
              <a:t>IL· </a:t>
            </a:r>
            <a:r>
              <a:rPr lang="en-US" b="1" dirty="0">
                <a:solidFill>
                  <a:schemeClr val="accent6">
                    <a:lumMod val="75000"/>
                  </a:schemeClr>
                </a:solidFill>
              </a:rPr>
              <a:t>Denver, CO · Los Angeles, </a:t>
            </a:r>
            <a:r>
              <a:rPr lang="en-US" b="1" dirty="0" smtClean="0">
                <a:solidFill>
                  <a:schemeClr val="accent6">
                    <a:lumMod val="75000"/>
                  </a:schemeClr>
                </a:solidFill>
              </a:rPr>
              <a:t>CA· Nashville</a:t>
            </a:r>
            <a:r>
              <a:rPr lang="en-US" b="1" dirty="0">
                <a:solidFill>
                  <a:schemeClr val="accent6">
                    <a:lumMod val="75000"/>
                  </a:schemeClr>
                </a:solidFill>
              </a:rPr>
              <a:t>, TN · New York, </a:t>
            </a:r>
            <a:r>
              <a:rPr lang="en-US" b="1" dirty="0" smtClean="0">
                <a:solidFill>
                  <a:schemeClr val="accent6">
                    <a:lumMod val="75000"/>
                  </a:schemeClr>
                </a:solidFill>
              </a:rPr>
              <a:t>NY </a:t>
            </a:r>
            <a:r>
              <a:rPr lang="en-US" b="1" dirty="0">
                <a:solidFill>
                  <a:schemeClr val="accent6">
                    <a:lumMod val="75000"/>
                  </a:schemeClr>
                </a:solidFill>
              </a:rPr>
              <a:t>· </a:t>
            </a:r>
            <a:r>
              <a:rPr lang="en-US" b="1" dirty="0" smtClean="0">
                <a:solidFill>
                  <a:schemeClr val="accent6">
                    <a:lumMod val="75000"/>
                  </a:schemeClr>
                </a:solidFill>
              </a:rPr>
              <a:t> Milwaukee</a:t>
            </a:r>
            <a:r>
              <a:rPr lang="en-US" b="1" dirty="0">
                <a:solidFill>
                  <a:schemeClr val="accent6">
                    <a:lumMod val="75000"/>
                  </a:schemeClr>
                </a:solidFill>
              </a:rPr>
              <a:t>, WI </a:t>
            </a:r>
            <a:r>
              <a:rPr lang="en-US" b="1" dirty="0" smtClean="0">
                <a:solidFill>
                  <a:schemeClr val="accent6">
                    <a:lumMod val="75000"/>
                  </a:schemeClr>
                </a:solidFill>
              </a:rPr>
              <a:t>· Philadelphia</a:t>
            </a:r>
            <a:r>
              <a:rPr lang="en-US" b="1" dirty="0">
                <a:solidFill>
                  <a:schemeClr val="accent6">
                    <a:lumMod val="75000"/>
                  </a:schemeClr>
                </a:solidFill>
              </a:rPr>
              <a:t>, PA · Pittsburgh, PA · Seattle, WA </a:t>
            </a:r>
            <a:r>
              <a:rPr lang="en-US" b="1" dirty="0" smtClean="0">
                <a:solidFill>
                  <a:schemeClr val="accent6">
                    <a:lumMod val="75000"/>
                  </a:schemeClr>
                </a:solidFill>
              </a:rPr>
              <a:t>· Washington</a:t>
            </a:r>
            <a:r>
              <a:rPr lang="en-US" b="1" dirty="0">
                <a:solidFill>
                  <a:schemeClr val="accent6">
                    <a:lumMod val="75000"/>
                  </a:schemeClr>
                </a:solidFill>
              </a:rPr>
              <a:t>, DC</a:t>
            </a:r>
          </a:p>
        </p:txBody>
      </p:sp>
    </p:spTree>
    <p:extLst>
      <p:ext uri="{BB962C8B-B14F-4D97-AF65-F5344CB8AC3E}">
        <p14:creationId xmlns:p14="http://schemas.microsoft.com/office/powerpoint/2010/main" val="3559344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Introductions</a:t>
            </a:r>
            <a:br>
              <a:rPr lang="en-US" dirty="0" smtClean="0"/>
            </a:br>
            <a:endParaRPr lang="en-US" dirty="0"/>
          </a:p>
        </p:txBody>
      </p:sp>
      <p:sp>
        <p:nvSpPr>
          <p:cNvPr id="3" name="Content Placeholder 2"/>
          <p:cNvSpPr>
            <a:spLocks noGrp="1"/>
          </p:cNvSpPr>
          <p:nvPr>
            <p:ph idx="1"/>
          </p:nvPr>
        </p:nvSpPr>
        <p:spPr>
          <a:xfrm>
            <a:off x="426128" y="1501015"/>
            <a:ext cx="8229600" cy="4566672"/>
          </a:xfrm>
        </p:spPr>
        <p:txBody>
          <a:bodyPr>
            <a:normAutofit/>
          </a:bodyPr>
          <a:lstStyle/>
          <a:p>
            <a:r>
              <a:rPr lang="en-US" dirty="0" smtClean="0">
                <a:solidFill>
                  <a:schemeClr val="accent2"/>
                </a:solidFill>
              </a:rPr>
              <a:t>Frances Liu, Program Manager, Citi Community Development </a:t>
            </a:r>
          </a:p>
          <a:p>
            <a:pPr marL="114300" indent="0">
              <a:buNone/>
            </a:pPr>
            <a:endParaRPr lang="en-US" dirty="0" smtClean="0">
              <a:solidFill>
                <a:schemeClr val="accent2"/>
              </a:solidFill>
            </a:endParaRPr>
          </a:p>
          <a:p>
            <a:r>
              <a:rPr lang="en-US" dirty="0" smtClean="0">
                <a:solidFill>
                  <a:schemeClr val="accent2"/>
                </a:solidFill>
              </a:rPr>
              <a:t>Rob Paral, Principal of Rob Paral and Associates </a:t>
            </a:r>
          </a:p>
          <a:p>
            <a:endParaRPr lang="en-US" dirty="0">
              <a:solidFill>
                <a:schemeClr val="accent2"/>
              </a:solidFill>
            </a:endParaRPr>
          </a:p>
          <a:p>
            <a:r>
              <a:rPr lang="en-US" dirty="0" smtClean="0">
                <a:solidFill>
                  <a:schemeClr val="accent2"/>
                </a:solidFill>
              </a:rPr>
              <a:t>Shanna Singh Huey, Director of the Office of New Americans and Senior Advisor to Mayor Karl Dean, City of Nashville</a:t>
            </a:r>
          </a:p>
          <a:p>
            <a:endParaRPr lang="en-US" dirty="0" smtClean="0">
              <a:solidFill>
                <a:schemeClr val="accent2"/>
              </a:solidFill>
            </a:endParaRPr>
          </a:p>
          <a:p>
            <a:r>
              <a:rPr lang="en-US" dirty="0" smtClean="0">
                <a:solidFill>
                  <a:schemeClr val="accent2"/>
                </a:solidFill>
              </a:rPr>
              <a:t>Camilla Fyler, Legal Services Manager, Tennessee Immigrant and Refugee Rights Coalition (TIRRC)</a:t>
            </a:r>
          </a:p>
          <a:p>
            <a:endParaRPr lang="en-US" dirty="0">
              <a:solidFill>
                <a:schemeClr val="accent2"/>
              </a:solidFill>
            </a:endParaRPr>
          </a:p>
          <a:p>
            <a:endParaRPr lang="en-US" dirty="0" smtClean="0"/>
          </a:p>
          <a:p>
            <a:endParaRPr lang="en-US" dirty="0"/>
          </a:p>
        </p:txBody>
      </p:sp>
    </p:spTree>
    <p:extLst>
      <p:ext uri="{BB962C8B-B14F-4D97-AF65-F5344CB8AC3E}">
        <p14:creationId xmlns:p14="http://schemas.microsoft.com/office/powerpoint/2010/main" val="275454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751960"/>
          </a:xfrm>
        </p:spPr>
        <p:txBody>
          <a:bodyPr>
            <a:normAutofit/>
          </a:bodyPr>
          <a:lstStyle/>
          <a:p>
            <a:r>
              <a:rPr lang="en-US" sz="2400" dirty="0" smtClean="0"/>
              <a:t>Where are the 8.8 Million ? Who are they?</a:t>
            </a:r>
            <a:endParaRPr lang="en-US" sz="2400" dirty="0"/>
          </a:p>
        </p:txBody>
      </p:sp>
      <p:pic>
        <p:nvPicPr>
          <p:cNvPr id="9" name="Picture 8" descr="LPR and Naturalized Map-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679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data?</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2"/>
                </a:solidFill>
              </a:rPr>
              <a:t>To target outreach to </a:t>
            </a:r>
            <a:r>
              <a:rPr lang="en-US" dirty="0" smtClean="0">
                <a:solidFill>
                  <a:schemeClr val="accent2"/>
                </a:solidFill>
              </a:rPr>
              <a:t>LPRs </a:t>
            </a:r>
            <a:r>
              <a:rPr lang="en-US" dirty="0" smtClean="0">
                <a:solidFill>
                  <a:schemeClr val="accent2"/>
                </a:solidFill>
              </a:rPr>
              <a:t>– especially in rural areas and areas where there are few service providers</a:t>
            </a:r>
          </a:p>
          <a:p>
            <a:r>
              <a:rPr lang="en-US" dirty="0" smtClean="0">
                <a:solidFill>
                  <a:schemeClr val="accent2"/>
                </a:solidFill>
              </a:rPr>
              <a:t>To measure the </a:t>
            </a:r>
            <a:r>
              <a:rPr lang="en-US" dirty="0" smtClean="0">
                <a:solidFill>
                  <a:schemeClr val="accent2"/>
                </a:solidFill>
              </a:rPr>
              <a:t>impact of </a:t>
            </a:r>
            <a:r>
              <a:rPr lang="en-US" dirty="0" smtClean="0">
                <a:solidFill>
                  <a:schemeClr val="accent2"/>
                </a:solidFill>
              </a:rPr>
              <a:t>naturalization efforts</a:t>
            </a:r>
          </a:p>
          <a:p>
            <a:r>
              <a:rPr lang="en-US" dirty="0" smtClean="0">
                <a:solidFill>
                  <a:schemeClr val="accent2"/>
                </a:solidFill>
              </a:rPr>
              <a:t>To </a:t>
            </a:r>
            <a:r>
              <a:rPr lang="en-US" dirty="0" smtClean="0">
                <a:solidFill>
                  <a:schemeClr val="accent2"/>
                </a:solidFill>
              </a:rPr>
              <a:t>help cities and partners build capacity where it is needed most</a:t>
            </a:r>
          </a:p>
          <a:p>
            <a:r>
              <a:rPr lang="en-US" dirty="0" smtClean="0">
                <a:solidFill>
                  <a:schemeClr val="accent2"/>
                </a:solidFill>
              </a:rPr>
              <a:t>To understand </a:t>
            </a:r>
            <a:r>
              <a:rPr lang="en-US" dirty="0" smtClean="0">
                <a:solidFill>
                  <a:schemeClr val="accent2"/>
                </a:solidFill>
              </a:rPr>
              <a:t>naturalization </a:t>
            </a:r>
            <a:r>
              <a:rPr lang="en-US" dirty="0" smtClean="0">
                <a:solidFill>
                  <a:schemeClr val="accent2"/>
                </a:solidFill>
              </a:rPr>
              <a:t>barriers and develop </a:t>
            </a:r>
            <a:r>
              <a:rPr lang="en-US" dirty="0" smtClean="0">
                <a:solidFill>
                  <a:schemeClr val="accent2"/>
                </a:solidFill>
              </a:rPr>
              <a:t>strategies to address those barriers</a:t>
            </a:r>
            <a:endParaRPr lang="en-US" dirty="0"/>
          </a:p>
        </p:txBody>
      </p:sp>
    </p:spTree>
    <p:extLst>
      <p:ext uri="{BB962C8B-B14F-4D97-AF65-F5344CB8AC3E}">
        <p14:creationId xmlns:p14="http://schemas.microsoft.com/office/powerpoint/2010/main" val="917653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932847"/>
            <a:chOff x="-38100" y="-372698"/>
            <a:chExt cx="9144000" cy="6932847"/>
          </a:xfrm>
        </p:grpSpPr>
        <p:sp>
          <p:nvSpPr>
            <p:cNvPr id="2" name="TextBox 1"/>
            <p:cNvSpPr txBox="1"/>
            <p:nvPr/>
          </p:nvSpPr>
          <p:spPr>
            <a:xfrm>
              <a:off x="1828800" y="697468"/>
              <a:ext cx="5486400" cy="4832093"/>
            </a:xfrm>
            <a:prstGeom prst="rect">
              <a:avLst/>
            </a:prstGeom>
            <a:noFill/>
          </p:spPr>
          <p:txBody>
            <a:bodyPr wrap="square" rtlCol="0">
              <a:spAutoFit/>
            </a:bodyPr>
            <a:lstStyle/>
            <a:p>
              <a:pPr algn="ctr"/>
              <a:r>
                <a:rPr lang="en-US" sz="2800" dirty="0" smtClean="0">
                  <a:solidFill>
                    <a:schemeClr val="accent2"/>
                  </a:solidFill>
                </a:rPr>
                <a:t>Tools and Resources </a:t>
              </a:r>
            </a:p>
            <a:p>
              <a:pPr algn="ctr"/>
              <a:r>
                <a:rPr lang="en-US" sz="2800" dirty="0" smtClean="0">
                  <a:solidFill>
                    <a:schemeClr val="accent2"/>
                  </a:solidFill>
                </a:rPr>
                <a:t>To Identify and Reach </a:t>
              </a:r>
            </a:p>
            <a:p>
              <a:pPr algn="ctr"/>
              <a:r>
                <a:rPr lang="en-US" sz="2800" dirty="0" smtClean="0">
                  <a:solidFill>
                    <a:schemeClr val="accent2"/>
                  </a:solidFill>
                </a:rPr>
                <a:t>Eligible LPR’s</a:t>
              </a:r>
            </a:p>
            <a:p>
              <a:pPr algn="ctr"/>
              <a:endParaRPr lang="en-US" sz="2800" dirty="0" smtClean="0">
                <a:solidFill>
                  <a:schemeClr val="accent2"/>
                </a:solidFill>
              </a:endParaRPr>
            </a:p>
            <a:p>
              <a:pPr algn="ctr"/>
              <a:endParaRPr lang="en-US" sz="2800" dirty="0" smtClean="0">
                <a:solidFill>
                  <a:schemeClr val="accent2"/>
                </a:solidFill>
              </a:endParaRPr>
            </a:p>
            <a:p>
              <a:pPr algn="ctr"/>
              <a:r>
                <a:rPr lang="en-US" sz="2800" dirty="0" smtClean="0">
                  <a:solidFill>
                    <a:schemeClr val="accent2"/>
                  </a:solidFill>
                </a:rPr>
                <a:t>By Rob Paral</a:t>
              </a:r>
            </a:p>
            <a:p>
              <a:pPr algn="ctr"/>
              <a:endParaRPr lang="en-US" sz="2800" dirty="0" smtClean="0"/>
            </a:p>
            <a:p>
              <a:pPr algn="ctr"/>
              <a:r>
                <a:rPr lang="en-US" sz="2800" dirty="0" smtClean="0">
                  <a:hlinkClick r:id="rId2"/>
                </a:rPr>
                <a:t>r</a:t>
              </a:r>
              <a:r>
                <a:rPr lang="en-US" sz="2800" dirty="0" smtClean="0">
                  <a:solidFill>
                    <a:schemeClr val="accent6"/>
                  </a:solidFill>
                  <a:hlinkClick r:id="rId2"/>
                </a:rPr>
                <a:t>ob@robparal.com</a:t>
              </a:r>
              <a:endParaRPr lang="en-US" sz="2800" dirty="0" smtClean="0">
                <a:solidFill>
                  <a:schemeClr val="accent6"/>
                </a:solidFill>
              </a:endParaRPr>
            </a:p>
            <a:p>
              <a:pPr algn="ctr"/>
              <a:r>
                <a:rPr lang="en-US" sz="2800" dirty="0" smtClean="0">
                  <a:solidFill>
                    <a:schemeClr val="accent6"/>
                  </a:solidFill>
                  <a:hlinkClick r:id="rId3"/>
                </a:rPr>
                <a:t>www.robparal.com</a:t>
              </a:r>
              <a:endParaRPr lang="en-US" sz="2800" dirty="0" smtClean="0">
                <a:solidFill>
                  <a:schemeClr val="accent6"/>
                </a:solidFill>
              </a:endParaRPr>
            </a:p>
            <a:p>
              <a:pPr algn="ctr"/>
              <a:endParaRPr lang="en-US" sz="2800" dirty="0" smtClean="0"/>
            </a:p>
            <a:p>
              <a:pPr algn="ctr"/>
              <a:endParaRPr lang="en-US" sz="2800" dirty="0"/>
            </a:p>
          </p:txBody>
        </p:sp>
        <p:sp>
          <p:nvSpPr>
            <p:cNvPr id="4" name="Rectangle 3"/>
            <p:cNvSpPr/>
            <p:nvPr/>
          </p:nvSpPr>
          <p:spPr>
            <a:xfrm>
              <a:off x="-38100" y="-372698"/>
              <a:ext cx="9144000" cy="693284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4183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8100" y="85725"/>
            <a:ext cx="9067800" cy="6686550"/>
            <a:chOff x="38100" y="85725"/>
            <a:chExt cx="9067800" cy="6686550"/>
          </a:xfrm>
        </p:grpSpPr>
        <p:sp>
          <p:nvSpPr>
            <p:cNvPr id="6" name="TextBox 5"/>
            <p:cNvSpPr txBox="1"/>
            <p:nvPr/>
          </p:nvSpPr>
          <p:spPr>
            <a:xfrm>
              <a:off x="152400" y="152400"/>
              <a:ext cx="3733800" cy="369332"/>
            </a:xfrm>
            <a:prstGeom prst="rect">
              <a:avLst/>
            </a:prstGeom>
            <a:noFill/>
          </p:spPr>
          <p:txBody>
            <a:bodyPr wrap="square" rtlCol="0">
              <a:spAutoFit/>
            </a:bodyPr>
            <a:lstStyle/>
            <a:p>
              <a:r>
                <a:rPr lang="en-US" b="1" dirty="0" smtClean="0"/>
                <a:t>Tool #1: Know the Market</a:t>
              </a:r>
              <a:endParaRPr lang="en-US" b="1" dirty="0"/>
            </a:p>
          </p:txBody>
        </p:sp>
        <p:pic>
          <p:nvPicPr>
            <p:cNvPr id="1029" name="Picture 5"/>
            <p:cNvPicPr>
              <a:picLocks noChangeAspect="1" noChangeArrowheads="1"/>
            </p:cNvPicPr>
            <p:nvPr/>
          </p:nvPicPr>
          <p:blipFill>
            <a:blip r:embed="rId2" cstate="print"/>
            <a:srcRect l="28532" t="2514" r="9972" b="2321"/>
            <a:stretch>
              <a:fillRect/>
            </a:stretch>
          </p:blipFill>
          <p:spPr bwMode="auto">
            <a:xfrm>
              <a:off x="5407303" y="2133600"/>
              <a:ext cx="3358594" cy="3124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304800" y="2054224"/>
              <a:ext cx="3886200" cy="3396013"/>
            </a:xfrm>
            <a:prstGeom prst="rect">
              <a:avLst/>
            </a:prstGeom>
            <a:noFill/>
            <a:ln w="9525">
              <a:noFill/>
              <a:miter lim="800000"/>
              <a:headEnd/>
              <a:tailEnd/>
            </a:ln>
            <a:effectLst/>
          </p:spPr>
        </p:pic>
        <p:sp>
          <p:nvSpPr>
            <p:cNvPr id="10" name="TextBox 9"/>
            <p:cNvSpPr txBox="1"/>
            <p:nvPr/>
          </p:nvSpPr>
          <p:spPr>
            <a:xfrm>
              <a:off x="457200" y="1600200"/>
              <a:ext cx="3581400" cy="369332"/>
            </a:xfrm>
            <a:prstGeom prst="rect">
              <a:avLst/>
            </a:prstGeom>
            <a:noFill/>
          </p:spPr>
          <p:txBody>
            <a:bodyPr wrap="square" rtlCol="0">
              <a:spAutoFit/>
            </a:bodyPr>
            <a:lstStyle/>
            <a:p>
              <a:pPr algn="ctr"/>
              <a:r>
                <a:rPr lang="en-US" b="1" dirty="0" smtClean="0"/>
                <a:t>Who Is Most Likely to Be Eligible?</a:t>
              </a:r>
              <a:endParaRPr lang="en-US" b="1" dirty="0"/>
            </a:p>
          </p:txBody>
        </p:sp>
        <p:sp>
          <p:nvSpPr>
            <p:cNvPr id="11" name="TextBox 10"/>
            <p:cNvSpPr txBox="1"/>
            <p:nvPr/>
          </p:nvSpPr>
          <p:spPr>
            <a:xfrm>
              <a:off x="5105400" y="1600200"/>
              <a:ext cx="3962400" cy="646331"/>
            </a:xfrm>
            <a:prstGeom prst="rect">
              <a:avLst/>
            </a:prstGeom>
            <a:noFill/>
          </p:spPr>
          <p:txBody>
            <a:bodyPr wrap="square" rtlCol="0">
              <a:spAutoFit/>
            </a:bodyPr>
            <a:lstStyle/>
            <a:p>
              <a:pPr algn="ctr"/>
              <a:r>
                <a:rPr lang="en-US" b="1" dirty="0" smtClean="0"/>
                <a:t>Who Is the Largest Group of Eligible LPR’s?</a:t>
              </a:r>
              <a:endParaRPr lang="en-US" b="1" dirty="0"/>
            </a:p>
          </p:txBody>
        </p:sp>
        <p:sp>
          <p:nvSpPr>
            <p:cNvPr id="12" name="Rectangle 11"/>
            <p:cNvSpPr/>
            <p:nvPr/>
          </p:nvSpPr>
          <p:spPr>
            <a:xfrm>
              <a:off x="38100" y="85725"/>
              <a:ext cx="9067800" cy="668655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935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253084" cy="6858000"/>
            <a:chOff x="38100" y="76200"/>
            <a:chExt cx="9067800" cy="6696075"/>
          </a:xfrm>
        </p:grpSpPr>
        <p:sp>
          <p:nvSpPr>
            <p:cNvPr id="2" name="TextBox 1"/>
            <p:cNvSpPr txBox="1"/>
            <p:nvPr/>
          </p:nvSpPr>
          <p:spPr>
            <a:xfrm>
              <a:off x="76200" y="76200"/>
              <a:ext cx="2286000" cy="369332"/>
            </a:xfrm>
            <a:prstGeom prst="rect">
              <a:avLst/>
            </a:prstGeom>
            <a:noFill/>
          </p:spPr>
          <p:txBody>
            <a:bodyPr wrap="square" rtlCol="0">
              <a:spAutoFit/>
            </a:bodyPr>
            <a:lstStyle/>
            <a:p>
              <a:r>
                <a:rPr lang="en-US" b="1" dirty="0" smtClean="0"/>
                <a:t>Tool #2: Drill Down</a:t>
              </a:r>
              <a:endParaRPr lang="en-US" b="1" dirty="0"/>
            </a:p>
          </p:txBody>
        </p:sp>
        <p:sp>
          <p:nvSpPr>
            <p:cNvPr id="3" name="Rectangle 2"/>
            <p:cNvSpPr/>
            <p:nvPr/>
          </p:nvSpPr>
          <p:spPr>
            <a:xfrm>
              <a:off x="38100" y="85725"/>
              <a:ext cx="9067800" cy="668655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hicago.png"/>
            <p:cNvPicPr>
              <a:picLocks noChangeAspect="1"/>
            </p:cNvPicPr>
            <p:nvPr/>
          </p:nvPicPr>
          <p:blipFill>
            <a:blip r:embed="rId2" cstate="email">
              <a:extLst>
                <a:ext uri="{28A0092B-C50C-407E-A947-70E740481C1C}">
                  <a14:useLocalDpi xmlns:a14="http://schemas.microsoft.com/office/drawing/2010/main"/>
                </a:ext>
              </a:extLst>
            </a:blip>
            <a:srcRect l="25833" r="26667"/>
            <a:stretch>
              <a:fillRect/>
            </a:stretch>
          </p:blipFill>
          <p:spPr>
            <a:xfrm>
              <a:off x="152400" y="1423746"/>
              <a:ext cx="4343400" cy="5205654"/>
            </a:xfrm>
            <a:prstGeom prst="rect">
              <a:avLst/>
            </a:prstGeom>
          </p:spPr>
        </p:pic>
        <p:pic>
          <p:nvPicPr>
            <p:cNvPr id="5" name="Picture 4" descr="State Senate District O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3581400"/>
              <a:ext cx="4300084" cy="2448026"/>
            </a:xfrm>
            <a:prstGeom prst="rect">
              <a:avLst/>
            </a:prstGeom>
          </p:spPr>
        </p:pic>
        <p:sp>
          <p:nvSpPr>
            <p:cNvPr id="6" name="Oval 5"/>
            <p:cNvSpPr/>
            <p:nvPr/>
          </p:nvSpPr>
          <p:spPr>
            <a:xfrm>
              <a:off x="2209800" y="3581400"/>
              <a:ext cx="1219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3657600" y="2362200"/>
              <a:ext cx="18288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86400" y="2362200"/>
              <a:ext cx="5334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3600" y="2667000"/>
              <a:ext cx="2514600" cy="369332"/>
            </a:xfrm>
            <a:prstGeom prst="rect">
              <a:avLst/>
            </a:prstGeom>
            <a:noFill/>
          </p:spPr>
          <p:txBody>
            <a:bodyPr wrap="square" rtlCol="0">
              <a:spAutoFit/>
            </a:bodyPr>
            <a:lstStyle/>
            <a:p>
              <a:r>
                <a:rPr lang="en-US" dirty="0" smtClean="0"/>
                <a:t>State Senate District</a:t>
              </a:r>
              <a:endParaRPr lang="en-US" dirty="0"/>
            </a:p>
          </p:txBody>
        </p:sp>
        <p:sp>
          <p:nvSpPr>
            <p:cNvPr id="12" name="TextBox 11"/>
            <p:cNvSpPr txBox="1"/>
            <p:nvPr/>
          </p:nvSpPr>
          <p:spPr>
            <a:xfrm>
              <a:off x="2209800" y="762000"/>
              <a:ext cx="4724400" cy="369332"/>
            </a:xfrm>
            <a:prstGeom prst="rect">
              <a:avLst/>
            </a:prstGeom>
            <a:noFill/>
          </p:spPr>
          <p:txBody>
            <a:bodyPr wrap="square" rtlCol="0">
              <a:spAutoFit/>
            </a:bodyPr>
            <a:lstStyle/>
            <a:p>
              <a:pPr algn="ctr"/>
              <a:r>
                <a:rPr lang="en-US" b="1" dirty="0" smtClean="0"/>
                <a:t>Use Granular Data to Identify Partners</a:t>
              </a:r>
              <a:endParaRPr lang="en-US" b="1" dirty="0"/>
            </a:p>
          </p:txBody>
        </p:sp>
        <p:sp>
          <p:nvSpPr>
            <p:cNvPr id="13" name="TextBox 12"/>
            <p:cNvSpPr txBox="1"/>
            <p:nvPr/>
          </p:nvSpPr>
          <p:spPr>
            <a:xfrm>
              <a:off x="3352800" y="2450068"/>
              <a:ext cx="1524000" cy="369332"/>
            </a:xfrm>
            <a:prstGeom prst="rect">
              <a:avLst/>
            </a:prstGeom>
            <a:noFill/>
          </p:spPr>
          <p:txBody>
            <a:bodyPr wrap="square" rtlCol="0">
              <a:spAutoFit/>
            </a:bodyPr>
            <a:lstStyle/>
            <a:p>
              <a:r>
                <a:rPr lang="en-US" dirty="0" smtClean="0"/>
                <a:t>Census Tracts</a:t>
              </a:r>
              <a:endParaRPr lang="en-US" dirty="0"/>
            </a:p>
          </p:txBody>
        </p:sp>
      </p:grpSp>
    </p:spTree>
    <p:extLst>
      <p:ext uri="{BB962C8B-B14F-4D97-AF65-F5344CB8AC3E}">
        <p14:creationId xmlns:p14="http://schemas.microsoft.com/office/powerpoint/2010/main" val="1644904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731" y="0"/>
            <a:ext cx="9155732" cy="6858000"/>
            <a:chOff x="-114213" y="1084"/>
            <a:chExt cx="9258213" cy="6771191"/>
          </a:xfrm>
        </p:grpSpPr>
        <p:pic>
          <p:nvPicPr>
            <p:cNvPr id="3" name="Picture 2" descr="county too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6132"/>
              <a:ext cx="9144000" cy="4888468"/>
            </a:xfrm>
            <a:prstGeom prst="rect">
              <a:avLst/>
            </a:prstGeom>
          </p:spPr>
        </p:pic>
        <p:sp>
          <p:nvSpPr>
            <p:cNvPr id="4" name="TextBox 3"/>
            <p:cNvSpPr txBox="1"/>
            <p:nvPr/>
          </p:nvSpPr>
          <p:spPr>
            <a:xfrm>
              <a:off x="914400" y="800974"/>
              <a:ext cx="7391400" cy="369332"/>
            </a:xfrm>
            <a:prstGeom prst="rect">
              <a:avLst/>
            </a:prstGeom>
            <a:noFill/>
          </p:spPr>
          <p:txBody>
            <a:bodyPr wrap="square" rtlCol="0">
              <a:spAutoFit/>
            </a:bodyPr>
            <a:lstStyle/>
            <a:p>
              <a:pPr algn="ctr"/>
              <a:r>
                <a:rPr lang="en-US" dirty="0" smtClean="0">
                  <a:hlinkClick r:id="rId3"/>
                </a:rPr>
                <a:t>http://www.robparal.com/NatzEligible/Naturalize.html</a:t>
              </a:r>
              <a:endParaRPr lang="en-US" dirty="0"/>
            </a:p>
          </p:txBody>
        </p:sp>
        <p:sp>
          <p:nvSpPr>
            <p:cNvPr id="5" name="TextBox 4"/>
            <p:cNvSpPr txBox="1"/>
            <p:nvPr/>
          </p:nvSpPr>
          <p:spPr>
            <a:xfrm>
              <a:off x="152400" y="152400"/>
              <a:ext cx="3886200" cy="369332"/>
            </a:xfrm>
            <a:prstGeom prst="rect">
              <a:avLst/>
            </a:prstGeom>
            <a:noFill/>
          </p:spPr>
          <p:txBody>
            <a:bodyPr wrap="square" rtlCol="0">
              <a:spAutoFit/>
            </a:bodyPr>
            <a:lstStyle/>
            <a:p>
              <a:r>
                <a:rPr lang="en-US" b="1" dirty="0" smtClean="0"/>
                <a:t>Tool #3: Use the County LPR-Finder</a:t>
              </a:r>
              <a:endParaRPr lang="en-US" b="1" dirty="0"/>
            </a:p>
          </p:txBody>
        </p:sp>
        <p:sp>
          <p:nvSpPr>
            <p:cNvPr id="6" name="Rectangle 5"/>
            <p:cNvSpPr/>
            <p:nvPr/>
          </p:nvSpPr>
          <p:spPr>
            <a:xfrm>
              <a:off x="-114213" y="1084"/>
              <a:ext cx="9258213" cy="677119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aricop popup.png"/>
            <p:cNvPicPr>
              <a:picLocks noChangeAspect="1"/>
            </p:cNvPicPr>
            <p:nvPr/>
          </p:nvPicPr>
          <p:blipFill>
            <a:blip r:embed="rId4" cstate="print"/>
            <a:stretch>
              <a:fillRect/>
            </a:stretch>
          </p:blipFill>
          <p:spPr>
            <a:xfrm>
              <a:off x="1981200" y="4495800"/>
              <a:ext cx="2145690" cy="1349023"/>
            </a:xfrm>
            <a:prstGeom prst="rect">
              <a:avLst/>
            </a:prstGeom>
          </p:spPr>
        </p:pic>
      </p:grpSp>
    </p:spTree>
    <p:extLst>
      <p:ext uri="{BB962C8B-B14F-4D97-AF65-F5344CB8AC3E}">
        <p14:creationId xmlns:p14="http://schemas.microsoft.com/office/powerpoint/2010/main" val="2102434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4975</TotalTime>
  <Words>602</Words>
  <Application>Microsoft Office PowerPoint</Application>
  <PresentationFormat>On-screen Show (4:3)</PresentationFormat>
  <Paragraphs>82</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 Antiqua</vt:lpstr>
      <vt:lpstr>Calibri</vt:lpstr>
      <vt:lpstr>Century Gothic</vt:lpstr>
      <vt:lpstr>Apothecary</vt:lpstr>
      <vt:lpstr>  Finding Eligible Legal Permanent Residents and Using Data to Reduce Naturalization Barriers In Your City</vt:lpstr>
      <vt:lpstr>About the Initiative</vt:lpstr>
      <vt:lpstr>Introductions </vt:lpstr>
      <vt:lpstr>Where are the 8.8 Million ? Who are they?</vt:lpstr>
      <vt:lpstr>Why use data?</vt:lpstr>
      <vt:lpstr>PowerPoint Presentation</vt:lpstr>
      <vt:lpstr>PowerPoint Presentation</vt:lpstr>
      <vt:lpstr>PowerPoint Presentation</vt:lpstr>
      <vt:lpstr>PowerPoint Presentation</vt:lpstr>
      <vt:lpstr>A Municipal Approach  to  Using Data</vt:lpstr>
      <vt:lpstr>City of Nashville</vt:lpstr>
      <vt:lpstr>Second question:  How should the office be structured?   </vt:lpstr>
      <vt:lpstr>City of Nashville</vt:lpstr>
      <vt:lpstr>City of Nashville</vt:lpstr>
      <vt:lpstr>A Community Partner’s Approach</vt:lpstr>
      <vt:lpstr>Tennessee Immigrant &amp; Refugee  Rights Coalition</vt:lpstr>
      <vt:lpstr>Questions?</vt:lpstr>
      <vt:lpstr>Resources</vt:lpstr>
      <vt:lpstr>Thank you For Joining us!</vt:lpstr>
    </vt:vector>
  </TitlesOfParts>
  <Company>Colorado Immigrant Rights Coalition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FINDINV</dc:title>
  <dc:creator>Nicole Melaku</dc:creator>
  <cp:lastModifiedBy>Shena Elrington</cp:lastModifiedBy>
  <cp:revision>41</cp:revision>
  <dcterms:created xsi:type="dcterms:W3CDTF">2015-03-06T22:10:57Z</dcterms:created>
  <dcterms:modified xsi:type="dcterms:W3CDTF">2015-03-17T16:09:15Z</dcterms:modified>
</cp:coreProperties>
</file>